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6" r:id="rId1"/>
  </p:sldMasterIdLst>
  <p:handoutMasterIdLst>
    <p:handoutMasterId r:id="rId27"/>
  </p:handoutMasterIdLst>
  <p:sldIdLst>
    <p:sldId id="256" r:id="rId2"/>
    <p:sldId id="325" r:id="rId3"/>
    <p:sldId id="326" r:id="rId4"/>
    <p:sldId id="327" r:id="rId5"/>
    <p:sldId id="352" r:id="rId6"/>
    <p:sldId id="328" r:id="rId7"/>
    <p:sldId id="329" r:id="rId8"/>
    <p:sldId id="330" r:id="rId9"/>
    <p:sldId id="331" r:id="rId10"/>
    <p:sldId id="353" r:id="rId11"/>
    <p:sldId id="332" r:id="rId12"/>
    <p:sldId id="333" r:id="rId13"/>
    <p:sldId id="334" r:id="rId14"/>
    <p:sldId id="346" r:id="rId15"/>
    <p:sldId id="355" r:id="rId16"/>
    <p:sldId id="265" r:id="rId17"/>
    <p:sldId id="257" r:id="rId18"/>
    <p:sldId id="303" r:id="rId19"/>
    <p:sldId id="345" r:id="rId20"/>
    <p:sldId id="340" r:id="rId21"/>
    <p:sldId id="341" r:id="rId22"/>
    <p:sldId id="342" r:id="rId23"/>
    <p:sldId id="343" r:id="rId24"/>
    <p:sldId id="35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  <p:clrMru>
    <a:srgbClr val="FF6600"/>
    <a:srgbClr val="800093"/>
    <a:srgbClr val="2AB8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slide" Target="slides/slide25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EE2E0-F4D0-A94A-BFCB-CBA28B3FF368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919E8-9888-A74F-B2DD-2D9D19742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2FAB-EA37-47E3-B9DD-8E87123EB3C7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33400" y="5780087"/>
            <a:ext cx="9048749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>Unit </a:t>
            </a:r>
            <a:r>
              <a:rPr lang="en-US" sz="7200" dirty="0" smtClean="0">
                <a:solidFill>
                  <a:srgbClr val="000090"/>
                </a:solidFill>
              </a:rPr>
              <a:t>3 </a:t>
            </a:r>
            <a:r>
              <a:rPr lang="en-US" sz="7200" dirty="0" smtClean="0">
                <a:solidFill>
                  <a:srgbClr val="000090"/>
                </a:solidFill>
              </a:rPr>
              <a:t>Psychology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7  </a:t>
            </a:r>
            <a:br>
              <a:rPr lang="en-US" dirty="0" smtClean="0"/>
            </a:br>
            <a:r>
              <a:rPr lang="en-US" dirty="0" smtClean="0"/>
              <a:t>F</a:t>
            </a:r>
            <a:r>
              <a:rPr lang="en-US" dirty="0" smtClean="0"/>
              <a:t>orgetting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Edwina Ricci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60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81600"/>
            <a:ext cx="14351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</a:t>
            </a:r>
            <a:r>
              <a:rPr lang="en-US" dirty="0" smtClean="0"/>
              <a:t>5/7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Interference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071"/>
            <a:ext cx="9144000" cy="4313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</a:t>
            </a:r>
            <a:r>
              <a:rPr lang="en-US" dirty="0" smtClean="0"/>
              <a:t>5/7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Interference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63" y="2077545"/>
            <a:ext cx="7239000" cy="36682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12192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Video </a:t>
            </a:r>
            <a:r>
              <a:rPr lang="en-US" b="1" dirty="0" err="1" smtClean="0">
                <a:solidFill>
                  <a:srgbClr val="FFFFFF"/>
                </a:solidFill>
              </a:rPr>
              <a:t>Jacplus</a:t>
            </a:r>
            <a:r>
              <a:rPr lang="en-US" b="1" dirty="0" smtClean="0">
                <a:solidFill>
                  <a:srgbClr val="FFFFFF"/>
                </a:solidFill>
              </a:rPr>
              <a:t>: Interference Theory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6/7 </a:t>
            </a:r>
            <a:r>
              <a:rPr lang="en-US" dirty="0" smtClean="0"/>
              <a:t>–</a:t>
            </a:r>
            <a:r>
              <a:rPr lang="en-US" dirty="0" smtClean="0"/>
              <a:t> Motivated forgetting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7370"/>
            <a:ext cx="9144000" cy="3223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533401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8194674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7/7 </a:t>
            </a:r>
            <a:r>
              <a:rPr lang="en-US" dirty="0" smtClean="0"/>
              <a:t>–</a:t>
            </a:r>
            <a:r>
              <a:rPr lang="en-US" dirty="0" smtClean="0"/>
              <a:t> Decay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0998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658"/>
            <a:ext cx="9144000" cy="3682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#3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33400" y="5181600"/>
            <a:ext cx="9048749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/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>Unit </a:t>
            </a:r>
            <a:r>
              <a:rPr lang="en-US" sz="7200" dirty="0" smtClean="0">
                <a:solidFill>
                  <a:srgbClr val="000090"/>
                </a:solidFill>
              </a:rPr>
              <a:t>3 </a:t>
            </a:r>
            <a:r>
              <a:rPr lang="en-US" sz="7200" dirty="0" smtClean="0">
                <a:solidFill>
                  <a:srgbClr val="000090"/>
                </a:solidFill>
              </a:rPr>
              <a:t>Psychology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8  </a:t>
            </a:r>
            <a:br>
              <a:rPr lang="en-US" dirty="0" smtClean="0"/>
            </a:br>
            <a:r>
              <a:rPr lang="en-US" dirty="0" smtClean="0"/>
              <a:t>Improving memory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Edwina Ricci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60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81600"/>
            <a:ext cx="14351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Models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Theories of forgetting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524000"/>
            <a:ext cx="8248649" cy="53340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</a:t>
            </a:r>
            <a:r>
              <a:rPr lang="en-US" sz="3200" b="1" dirty="0" smtClean="0"/>
              <a:t> 4/</a:t>
            </a:r>
            <a:r>
              <a:rPr lang="en-US" sz="3200" b="1" dirty="0" smtClean="0"/>
              <a:t>4 –</a:t>
            </a:r>
            <a:r>
              <a:rPr lang="en-US" sz="3200" b="1" dirty="0" smtClean="0"/>
              <a:t> Manipulation and improvement of memory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6159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Mnemonic devices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Acronyms, acrostics and narrative chaining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Peg-word method and method of loci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Reconstructive nature of memory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Loftus research on leading questions and eyewitness          testimony</a:t>
            </a:r>
          </a:p>
          <a:p>
            <a:pPr marL="514350" lvl="0" indent="-514350">
              <a:buNone/>
            </a:pP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86793"/>
            <a:ext cx="7583487" cy="420893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590800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499169"/>
            <a:ext cx="838199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</a:t>
            </a:r>
            <a:r>
              <a:rPr lang="en-US" sz="1600" b="1" u="sng" dirty="0" smtClean="0"/>
              <a:t>#4:</a:t>
            </a:r>
            <a:r>
              <a:rPr lang="en-US" sz="1600" b="1" dirty="0" smtClean="0"/>
              <a:t>   </a:t>
            </a:r>
            <a:endParaRPr lang="en-US" sz="1600" b="1" dirty="0" smtClean="0"/>
          </a:p>
          <a:p>
            <a:pPr>
              <a:buFont typeface="Arial"/>
              <a:buChar char="•"/>
            </a:pPr>
            <a:r>
              <a:rPr lang="en-US" sz="1600" b="1" dirty="0" smtClean="0"/>
              <a:t>  </a:t>
            </a:r>
            <a:r>
              <a:rPr lang="en-US" sz="1600" b="1" dirty="0" smtClean="0"/>
              <a:t> manipulation and improvement of memory: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forgetting curve as informed by the work of Hermann </a:t>
            </a:r>
            <a:r>
              <a:rPr lang="en-US" sz="1600" b="1" dirty="0" err="1" smtClean="0"/>
              <a:t>Ebbinghaus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measures of retention including the relative sensitivity of recall, recognition and relearning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use of context dependent cues and </a:t>
            </a:r>
            <a:r>
              <a:rPr lang="en-US" sz="1600" b="1" dirty="0" smtClean="0"/>
              <a:t>state dependent cues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mnemonic devices including acronyms, acrostics, peg-word method, narrative chaining and method of loci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effect of misleading questions on eyewitness testimonies including the reconstructive nature of memory informed by the work of Elizabeth Loftus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1</a:t>
            </a:r>
            <a:r>
              <a:rPr lang="en-US" dirty="0" smtClean="0"/>
              <a:t>/5 –  </a:t>
            </a:r>
            <a:r>
              <a:rPr lang="en-AU" dirty="0" smtClean="0">
                <a:cs typeface="Arial"/>
              </a:rPr>
              <a:t>Mnemonic devices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787"/>
            <a:ext cx="9144000" cy="3504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295400"/>
            <a:ext cx="7010400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FFFF"/>
                </a:solidFill>
              </a:rPr>
              <a:t>Comparison of models for explaining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human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Theories of forgetting – strengths and  limitations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2/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</a:t>
            </a:r>
            <a:r>
              <a:rPr lang="en-AU" sz="2378" dirty="0" smtClean="0">
                <a:solidFill>
                  <a:srgbClr val="FFFFFF"/>
                </a:solidFill>
                <a:cs typeface="Arial"/>
              </a:rPr>
              <a:t>Acronyms, acrostics and narrative chaining</a:t>
            </a:r>
            <a:endParaRPr lang="en-US" sz="2378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Picture 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3881"/>
            <a:ext cx="9144000" cy="4270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3/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Peg-word method and method of loci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9720"/>
            <a:ext cx="9144000" cy="3878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4/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Reconstructive nature of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Picture 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3614"/>
            <a:ext cx="9144000" cy="4410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4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5/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Loftus research on leading questions and eyewitness testimony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Picture 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023"/>
            <a:ext cx="9144000" cy="4319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4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</a:t>
            </a:r>
            <a:r>
              <a:rPr lang="en-US" dirty="0" smtClean="0"/>
              <a:t> 5/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Loftus research on leading questions and eyewitness testimony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Picture 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3600"/>
            <a:ext cx="9144000" cy="45330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47800" y="1676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JacPlus</a:t>
            </a:r>
            <a:r>
              <a:rPr lang="en-US" dirty="0" smtClean="0"/>
              <a:t>: Elizabeth Loftus lecture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#4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19200"/>
            <a:ext cx="8248649" cy="5257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</a:t>
            </a:r>
            <a:r>
              <a:rPr lang="en-US" sz="3200" b="1" dirty="0" smtClean="0"/>
              <a:t> 3/</a:t>
            </a:r>
            <a:r>
              <a:rPr lang="en-US" sz="3200" b="1" dirty="0" smtClean="0"/>
              <a:t>4 –</a:t>
            </a:r>
            <a:r>
              <a:rPr lang="en-US" sz="3200" b="1" dirty="0" smtClean="0"/>
              <a:t> Theories of forgetting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96012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Forgetting and the forgetting curve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Measures of retention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Retrieval Cues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Retrieval failure theory and TOT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Interference Theory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Motivated forgetting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Decay theory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29718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2971800"/>
            <a:ext cx="8194674" cy="420893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Introduction to</a:t>
            </a:r>
            <a:r>
              <a:rPr lang="en-US" dirty="0" smtClean="0"/>
              <a:t> Forgetting </a:t>
            </a:r>
            <a:r>
              <a:rPr lang="en-US" dirty="0" smtClean="0"/>
              <a:t>– Overview videos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185452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</a:t>
            </a:r>
            <a:r>
              <a:rPr lang="en-US" sz="1600" b="1" u="sng" dirty="0" smtClean="0"/>
              <a:t>#3:</a:t>
            </a:r>
            <a:r>
              <a:rPr lang="en-US" sz="1600" b="1" dirty="0" smtClean="0"/>
              <a:t>   </a:t>
            </a:r>
          </a:p>
          <a:p>
            <a:pPr>
              <a:buFont typeface="Arial"/>
              <a:buChar char="•"/>
            </a:pPr>
            <a:r>
              <a:rPr lang="en-US" sz="1600" b="1" dirty="0" smtClean="0"/>
              <a:t>   </a:t>
            </a:r>
            <a:r>
              <a:rPr lang="en-US" sz="1600" b="1" dirty="0" smtClean="0"/>
              <a:t>Strengths and limitations of psychological theories of forgetting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retrieval failure theory including tip-of-the-tongue phenomenon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interference theory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motivated forgetting as informed by the work of Sigmund Freud including repression and suppression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decay theory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Game</a:t>
            </a:r>
            <a:endParaRPr lang="en-US" dirty="0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8284" r="-82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1</a:t>
            </a:r>
            <a:r>
              <a:rPr lang="en-US" dirty="0" smtClean="0"/>
              <a:t>/</a:t>
            </a:r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Forgetting and the forgetting curve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2158"/>
            <a:ext cx="9144000" cy="4513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2</a:t>
            </a:r>
            <a:r>
              <a:rPr lang="en-US" dirty="0" smtClean="0"/>
              <a:t>/</a:t>
            </a:r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Measures of retention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1580"/>
            <a:ext cx="9144000" cy="443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3</a:t>
            </a:r>
            <a:r>
              <a:rPr lang="en-US" dirty="0" smtClean="0"/>
              <a:t>/</a:t>
            </a:r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 Retrieval Cues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2528"/>
            <a:ext cx="9144000" cy="3732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/>
          <a:lstStyle/>
          <a:p>
            <a:r>
              <a:rPr lang="en-US" dirty="0" smtClean="0"/>
              <a:t>CONCEPT 4/7 –</a:t>
            </a:r>
            <a:r>
              <a:rPr lang="en-US" dirty="0" smtClean="0"/>
              <a:t> Retrieval failure theory and TOT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8997"/>
            <a:ext cx="9144000" cy="3940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21920</TotalTime>
  <Words>471</Words>
  <Application>Microsoft Macintosh PowerPoint</Application>
  <PresentationFormat>On-screen Show (4:3)</PresentationFormat>
  <Paragraphs>85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Revolution</vt:lpstr>
      <vt:lpstr>   Unit 3 Psychology  Chapter 7   Forgetting   Edwina Ricci     </vt:lpstr>
      <vt:lpstr>Area Study 2 – Memory</vt:lpstr>
      <vt:lpstr>TOPIC 3/4 – Theories of forgetting</vt:lpstr>
      <vt:lpstr>Slide 4</vt:lpstr>
      <vt:lpstr>Memory Game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   Unit 3 Psychology  Chapter 8   Improving memory  Edwina Ricci     </vt:lpstr>
      <vt:lpstr>Area Study 2 – Memory</vt:lpstr>
      <vt:lpstr>TOPIC 4/4 – Manipulation and improvement of memory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Psychology   Edwina Ricci     </dc:title>
  <dc:creator>Ricci Edwina</dc:creator>
  <cp:lastModifiedBy>Ricci Edwina</cp:lastModifiedBy>
  <cp:revision>13</cp:revision>
  <cp:lastPrinted>2011-03-06T09:11:17Z</cp:lastPrinted>
  <dcterms:created xsi:type="dcterms:W3CDTF">2011-05-12T14:56:21Z</dcterms:created>
  <dcterms:modified xsi:type="dcterms:W3CDTF">2011-05-15T06:19:54Z</dcterms:modified>
</cp:coreProperties>
</file>